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8" r:id="rId2"/>
    <p:sldId id="316" r:id="rId3"/>
    <p:sldId id="313" r:id="rId4"/>
    <p:sldId id="327" r:id="rId5"/>
    <p:sldId id="333" r:id="rId6"/>
    <p:sldId id="326" r:id="rId7"/>
    <p:sldId id="320" r:id="rId8"/>
    <p:sldId id="329" r:id="rId9"/>
    <p:sldId id="315" r:id="rId10"/>
    <p:sldId id="330" r:id="rId11"/>
    <p:sldId id="334" r:id="rId12"/>
    <p:sldId id="332" r:id="rId13"/>
    <p:sldId id="317" r:id="rId14"/>
    <p:sldId id="259" r:id="rId15"/>
    <p:sldId id="319" r:id="rId16"/>
    <p:sldId id="323" r:id="rId17"/>
    <p:sldId id="321" r:id="rId18"/>
    <p:sldId id="322" r:id="rId19"/>
    <p:sldId id="324" r:id="rId20"/>
    <p:sldId id="331"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3" autoAdjust="0"/>
    <p:restoredTop sz="94660"/>
  </p:normalViewPr>
  <p:slideViewPr>
    <p:cSldViewPr snapToGrid="0">
      <p:cViewPr varScale="1">
        <p:scale>
          <a:sx n="104" d="100"/>
          <a:sy n="104" d="100"/>
        </p:scale>
        <p:origin x="5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United States: Home to leading tech companies like Intel, Nvidia, and AMD which are at the forefront of AI chip production.</a:t>
            </a:r>
          </a:p>
          <a:p>
            <a:r>
              <a:rPr lang="en-US" dirty="0"/>
              <a:t>2. Taiwan: Taiwan Semiconductor Manufacturing Company (TSMC) is one of the world's leading semiconductor companies.</a:t>
            </a:r>
          </a:p>
          <a:p>
            <a:r>
              <a:rPr lang="en-US" dirty="0"/>
              <a:t>3. South Korea: Companies like Samsung are key players in the semiconductor industry.</a:t>
            </a:r>
          </a:p>
          <a:p>
            <a:r>
              <a:rPr lang="en-US" dirty="0"/>
              <a:t>4. China: Despite certain restrictions, China is making strides in semiconductor production with companies like Huawei and SMIC.</a:t>
            </a:r>
          </a:p>
          <a:p>
            <a:r>
              <a:rPr lang="en-US" dirty="0"/>
              <a:t>5. Japan: Companies like Sony and Renesas are also involved in chip production.</a:t>
            </a:r>
          </a:p>
          <a:p>
            <a:endParaRPr lang="en-US" dirty="0"/>
          </a:p>
          <a:p>
            <a:endParaRPr lang="en-US" dirty="0"/>
          </a:p>
          <a:p>
            <a:r>
              <a:rPr lang="en-US" dirty="0"/>
              <a:t>1. **European Union** - EU countries are working together on AI through the European Commission's Coordinated Plan on AI.</a:t>
            </a:r>
          </a:p>
          <a:p>
            <a:endParaRPr lang="en-US" dirty="0"/>
          </a:p>
          <a:p>
            <a:r>
              <a:rPr lang="en-US" dirty="0"/>
              <a:t>2. **Nordic-Baltic region** - The Nordic-Baltic region has a common vision for the future of AI.</a:t>
            </a:r>
          </a:p>
          <a:p>
            <a:endParaRPr lang="en-US" dirty="0"/>
          </a:p>
          <a:p>
            <a:r>
              <a:rPr lang="en-US" dirty="0"/>
              <a:t>3. **Five Eyes alliance** - This intelligence alliance between the U.S., Canada, UK, Australia, and New Zealand may also collaborate on AI and AGI.</a:t>
            </a:r>
          </a:p>
          <a:p>
            <a:endParaRPr lang="en-US" dirty="0"/>
          </a:p>
          <a:p>
            <a:r>
              <a:rPr lang="en-US" dirty="0"/>
              <a:t>4. **Asia-Pacific Economic Cooperation (APEC)** - Some APEC countries like Japan, South Korea, Singapore, and China are leading in AI technology.</a:t>
            </a:r>
          </a:p>
          <a:p>
            <a:endParaRPr lang="en-US" dirty="0"/>
          </a:p>
          <a:p>
            <a:r>
              <a:rPr lang="en-US" dirty="0"/>
              <a:t>5. **BRICS nations** - Brazil, Russia, India, China, and South Africa share knowledge and technology, potentially including AI and AGI.</a:t>
            </a:r>
          </a:p>
          <a:p>
            <a:endParaRPr lang="en-US" dirty="0"/>
          </a:p>
          <a:p>
            <a:r>
              <a:rPr lang="en-US" dirty="0"/>
              <a:t>6. **Gulf Cooperation Council** - Middle Eastern countries like Saudi Arabia and the UAE are investing heavily in AI.</a:t>
            </a:r>
          </a:p>
          <a:p>
            <a:endParaRPr lang="en-US" dirty="0"/>
          </a:p>
          <a:p>
            <a:r>
              <a:rPr lang="en-US" dirty="0"/>
              <a:t>In the United States, there is the Algorithmic Accountability Act, proposed in 2019, which aims to hold businesses accountable for their use of automated decision systems, including machine learning, that result in discriminatory practices or other harms.</a:t>
            </a:r>
          </a:p>
          <a:p>
            <a:endParaRPr lang="en-US" dirty="0"/>
          </a:p>
          <a:p>
            <a:r>
              <a:rPr lang="en-US" dirty="0"/>
              <a:t>In Europe, the European Commission has proposed the first-ever legal framework on AI, known as the Artificial Intelligence Act, which focuses on the transparency, predictability, and accountability of AI systems. It also includes provisions for fines for non-compliance.</a:t>
            </a:r>
          </a:p>
          <a:p>
            <a:endParaRPr lang="en-US" dirty="0"/>
          </a:p>
          <a:p>
            <a:r>
              <a:rPr lang="en-US" dirty="0"/>
              <a:t>In the UK, there isn't specific legislation for AI ethics yet, but the House of Lords has published a report "AI in the UK: ready, willing and able?" which calls for an AI Code based on principles of understanding, fairness, transparency, and accountability. The UK government also established the Centre for Data Ethics and Innovation (CDEI) to advise on the governance of AI and other data-driven technologies.</a:t>
            </a:r>
          </a:p>
        </p:txBody>
      </p:sp>
      <p:sp>
        <p:nvSpPr>
          <p:cNvPr id="4" name="Slide Number Placeholder 3"/>
          <p:cNvSpPr>
            <a:spLocks noGrp="1"/>
          </p:cNvSpPr>
          <p:nvPr>
            <p:ph type="sldNum" sz="quarter" idx="5"/>
          </p:nvPr>
        </p:nvSpPr>
        <p:spPr/>
        <p:txBody>
          <a:bodyPr/>
          <a:lstStyle/>
          <a:p>
            <a:fld id="{54F3F91A-5F56-4349-89EA-CB7C7F199100}" type="slidenum">
              <a:rPr lang="en-US" smtClean="0"/>
              <a:t>12</a:t>
            </a:fld>
            <a:endParaRPr lang="en-US"/>
          </a:p>
        </p:txBody>
      </p:sp>
    </p:spTree>
    <p:extLst>
      <p:ext uri="{BB962C8B-B14F-4D97-AF65-F5344CB8AC3E}">
        <p14:creationId xmlns:p14="http://schemas.microsoft.com/office/powerpoint/2010/main" val="14027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7/14/2024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7/14/2024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819316781"/>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a:t>
                      </a:r>
                      <a:r>
                        <a:rPr lang="en-US" sz="2400" dirty="0" err="1">
                          <a:effectLst/>
                        </a:rPr>
                        <a:t>organisation</a:t>
                      </a:r>
                      <a:r>
                        <a:rPr lang="en-US" sz="2400" dirty="0">
                          <a:effectLst/>
                        </a:rPr>
                        <a:t>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4754-E82E-A66D-D3E5-84C37BA05E22}"/>
              </a:ext>
            </a:extLst>
          </p:cNvPr>
          <p:cNvSpPr>
            <a:spLocks noGrp="1"/>
          </p:cNvSpPr>
          <p:nvPr>
            <p:ph type="title"/>
          </p:nvPr>
        </p:nvSpPr>
        <p:spPr>
          <a:xfrm>
            <a:off x="838200" y="145774"/>
            <a:ext cx="10515600" cy="880579"/>
          </a:xfrm>
        </p:spPr>
        <p:txBody>
          <a:bodyPr/>
          <a:lstStyle/>
          <a:p>
            <a:r>
              <a:rPr lang="en-US" dirty="0"/>
              <a:t>CPU vs GPU</a:t>
            </a:r>
          </a:p>
        </p:txBody>
      </p:sp>
      <p:pic>
        <p:nvPicPr>
          <p:cNvPr id="4" name="Picture 3">
            <a:extLst>
              <a:ext uri="{FF2B5EF4-FFF2-40B4-BE49-F238E27FC236}">
                <a16:creationId xmlns:a16="http://schemas.microsoft.com/office/drawing/2014/main" id="{27F9378D-F9F2-FF5A-9EE4-EDA17F16CC5C}"/>
              </a:ext>
            </a:extLst>
          </p:cNvPr>
          <p:cNvPicPr>
            <a:picLocks noChangeAspect="1"/>
          </p:cNvPicPr>
          <p:nvPr/>
        </p:nvPicPr>
        <p:blipFill>
          <a:blip r:embed="rId2"/>
          <a:stretch>
            <a:fillRect/>
          </a:stretch>
        </p:blipFill>
        <p:spPr>
          <a:xfrm>
            <a:off x="4781947" y="675440"/>
            <a:ext cx="6445598" cy="6036786"/>
          </a:xfrm>
          <a:prstGeom prst="rect">
            <a:avLst/>
          </a:prstGeom>
        </p:spPr>
      </p:pic>
      <p:pic>
        <p:nvPicPr>
          <p:cNvPr id="2050" name="Picture 2" descr="Powet Robots: Silent Running - POWET.TV: Games, Comics, TV, Movies, and ...">
            <a:extLst>
              <a:ext uri="{FF2B5EF4-FFF2-40B4-BE49-F238E27FC236}">
                <a16:creationId xmlns:a16="http://schemas.microsoft.com/office/drawing/2014/main" id="{D24E9CF1-D5E9-02CE-D991-E3EDBDF8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5" y="4426226"/>
            <a:ext cx="4221376" cy="23754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7;p49">
            <a:extLst>
              <a:ext uri="{FF2B5EF4-FFF2-40B4-BE49-F238E27FC236}">
                <a16:creationId xmlns:a16="http://schemas.microsoft.com/office/drawing/2014/main" id="{0FEC48D1-137F-C9D4-4571-1BA32E5DC43F}"/>
              </a:ext>
            </a:extLst>
          </p:cNvPr>
          <p:cNvSpPr txBox="1">
            <a:spLocks/>
          </p:cNvSpPr>
          <p:nvPr/>
        </p:nvSpPr>
        <p:spPr>
          <a:xfrm>
            <a:off x="-28103" y="877746"/>
            <a:ext cx="4655692" cy="347559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a:buFont typeface="Arial" panose="020B0604020202020204" pitchFamily="34" charset="0"/>
              <a:buNone/>
            </a:pPr>
            <a:r>
              <a:rPr lang="en-US" sz="1800" dirty="0">
                <a:latin typeface="Arial" panose="020B0604020202020204" pitchFamily="34" charset="0"/>
                <a:cs typeface="Arial" panose="020B0604020202020204" pitchFamily="34" charset="0"/>
              </a:rPr>
              <a:t>In computer technology, traditional processors use integrated circuits made up of transistors that perform logical and arithmetic operations sequentially. These processors are typically designed to execute instructions linearly, following a predetermined set of rules. On the other hand, AI/AGI applications require more advanced and specialized chip technology to handle complex algorithms and massive amounts of data simultaneously.?</a:t>
            </a:r>
          </a:p>
        </p:txBody>
      </p:sp>
    </p:spTree>
    <p:extLst>
      <p:ext uri="{BB962C8B-B14F-4D97-AF65-F5344CB8AC3E}">
        <p14:creationId xmlns:p14="http://schemas.microsoft.com/office/powerpoint/2010/main" val="22452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A00F1-BE3C-AD4B-6C65-BC26E8A7E2A3}"/>
              </a:ext>
            </a:extLst>
          </p:cNvPr>
          <p:cNvPicPr>
            <a:picLocks noChangeAspect="1"/>
          </p:cNvPicPr>
          <p:nvPr/>
        </p:nvPicPr>
        <p:blipFill>
          <a:blip r:embed="rId3"/>
          <a:stretch>
            <a:fillRect/>
          </a:stretch>
        </p:blipFill>
        <p:spPr>
          <a:xfrm>
            <a:off x="3970053" y="99186"/>
            <a:ext cx="8221947" cy="6673199"/>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4013541" cy="164469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Tech Diplomacy Impact on AI / AGI NHI Progress</a:t>
            </a:r>
            <a:endParaRPr lang="en-US" sz="3600" dirty="0"/>
          </a:p>
        </p:txBody>
      </p:sp>
      <p:pic>
        <p:nvPicPr>
          <p:cNvPr id="8194" name="Picture 2">
            <a:extLst>
              <a:ext uri="{FF2B5EF4-FFF2-40B4-BE49-F238E27FC236}">
                <a16:creationId xmlns:a16="http://schemas.microsoft.com/office/drawing/2014/main" id="{CD4F77D9-E519-CAA9-CF4E-1A0B487B2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12" y="4790465"/>
            <a:ext cx="3669874" cy="206753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78;p43">
            <a:extLst>
              <a:ext uri="{FF2B5EF4-FFF2-40B4-BE49-F238E27FC236}">
                <a16:creationId xmlns:a16="http://schemas.microsoft.com/office/drawing/2014/main" id="{413F233F-D5B7-C89B-AB63-FEAF03BAFEFF}"/>
              </a:ext>
            </a:extLst>
          </p:cNvPr>
          <p:cNvSpPr txBox="1">
            <a:spLocks/>
          </p:cNvSpPr>
          <p:nvPr/>
        </p:nvSpPr>
        <p:spPr>
          <a:xfrm>
            <a:off x="-30155" y="1595596"/>
            <a:ext cx="4627232" cy="3258702"/>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Tech diplomacy is a framework that </a:t>
            </a:r>
            <a:r>
              <a:rPr lang="en-US" sz="1800" dirty="0" err="1">
                <a:latin typeface="Arial" panose="020B0604020202020204" pitchFamily="34" charset="0"/>
                <a:cs typeface="Arial" panose="020B0604020202020204" pitchFamily="34" charset="0"/>
              </a:rPr>
              <a:t>recognises</a:t>
            </a:r>
            <a:r>
              <a:rPr lang="en-US" sz="1800" dirty="0">
                <a:latin typeface="Arial" panose="020B0604020202020204" pitchFamily="34" charset="0"/>
                <a:cs typeface="Arial" panose="020B0604020202020204" pitchFamily="34" charset="0"/>
              </a:rPr>
              <a:t> the growing influence of technology, particularly AI and AGI, in the global arena.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acknowledges that tech companies, especially those pioneering in AI/AGI technologies, have become powerful entities that can impact economies, societies, and, by extension, international relations. </a:t>
            </a:r>
          </a:p>
        </p:txBody>
      </p:sp>
    </p:spTree>
    <p:extLst>
      <p:ext uri="{BB962C8B-B14F-4D97-AF65-F5344CB8AC3E}">
        <p14:creationId xmlns:p14="http://schemas.microsoft.com/office/powerpoint/2010/main" val="374111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830390A-3E94-A4AF-2C50-1BEBA23DCF99}"/>
              </a:ext>
            </a:extLst>
          </p:cNvPr>
          <p:cNvPicPr>
            <a:picLocks noChangeAspect="1"/>
          </p:cNvPicPr>
          <p:nvPr/>
        </p:nvPicPr>
        <p:blipFill>
          <a:blip r:embed="rId2"/>
          <a:stretch>
            <a:fillRect/>
          </a:stretch>
        </p:blipFill>
        <p:spPr>
          <a:xfrm>
            <a:off x="3533082" y="1050564"/>
            <a:ext cx="8598342" cy="4921503"/>
          </a:xfrm>
          <a:prstGeom prst="rect">
            <a:avLst/>
          </a:prstGeom>
        </p:spPr>
      </p:pic>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spTree>
    <p:extLst>
      <p:ext uri="{BB962C8B-B14F-4D97-AF65-F5344CB8AC3E}">
        <p14:creationId xmlns:p14="http://schemas.microsoft.com/office/powerpoint/2010/main" val="364518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C578A-B66C-1E69-6F2A-B6FDCFB4AF19}"/>
              </a:ext>
            </a:extLst>
          </p:cNvPr>
          <p:cNvPicPr>
            <a:picLocks noChangeAspect="1"/>
          </p:cNvPicPr>
          <p:nvPr/>
        </p:nvPicPr>
        <p:blipFill>
          <a:blip r:embed="rId2"/>
          <a:stretch>
            <a:fillRect/>
          </a:stretch>
        </p:blipFill>
        <p:spPr>
          <a:xfrm>
            <a:off x="2044205" y="0"/>
            <a:ext cx="10147795"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37822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22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F14A7-AB09-1228-0838-8E7D49E5A551}"/>
              </a:ext>
            </a:extLst>
          </p:cNvPr>
          <p:cNvPicPr>
            <a:picLocks noChangeAspect="1"/>
          </p:cNvPicPr>
          <p:nvPr/>
        </p:nvPicPr>
        <p:blipFill>
          <a:blip r:embed="rId2"/>
          <a:stretch>
            <a:fillRect/>
          </a:stretch>
        </p:blipFill>
        <p:spPr>
          <a:xfrm>
            <a:off x="0" y="0"/>
            <a:ext cx="9567406" cy="6858000"/>
          </a:xfrm>
          <a:prstGeom prst="rect">
            <a:avLst/>
          </a:prstGeom>
        </p:spPr>
      </p:pic>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Robodog Roadmap</a:t>
            </a:r>
            <a:endParaRPr lang="en-US" dirty="0"/>
          </a:p>
        </p:txBody>
      </p:sp>
      <p:pic>
        <p:nvPicPr>
          <p:cNvPr id="7170" name="Picture 2">
            <a:extLst>
              <a:ext uri="{FF2B5EF4-FFF2-40B4-BE49-F238E27FC236}">
                <a16:creationId xmlns:a16="http://schemas.microsoft.com/office/drawing/2014/main" id="{D5718DB1-8A8A-A195-EE62-8C98209A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61" y="4963814"/>
            <a:ext cx="3041168" cy="189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1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7FF1-2F5B-431E-7228-99A35C09FB6D}"/>
              </a:ext>
            </a:extLst>
          </p:cNvPr>
          <p:cNvPicPr>
            <a:picLocks noChangeAspect="1"/>
          </p:cNvPicPr>
          <p:nvPr/>
        </p:nvPicPr>
        <p:blipFill>
          <a:blip r:embed="rId2"/>
          <a:stretch>
            <a:fillRect/>
          </a:stretch>
        </p:blipFill>
        <p:spPr>
          <a:xfrm>
            <a:off x="685027" y="0"/>
            <a:ext cx="10821946" cy="6858000"/>
          </a:xfrm>
          <a:prstGeom prst="rect">
            <a:avLst/>
          </a:prstGeom>
        </p:spPr>
      </p:pic>
      <p:pic>
        <p:nvPicPr>
          <p:cNvPr id="1026" name="Picture 2">
            <a:extLst>
              <a:ext uri="{FF2B5EF4-FFF2-40B4-BE49-F238E27FC236}">
                <a16:creationId xmlns:a16="http://schemas.microsoft.com/office/drawing/2014/main" id="{A6070E4B-7D91-C7AB-5E30-9865527BC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1166" y="601418"/>
            <a:ext cx="1088755" cy="106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7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recognize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767738"/>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5060</TotalTime>
  <Words>1509</Words>
  <Application>Microsoft Office PowerPoint</Application>
  <PresentationFormat>Widescreen</PresentationFormat>
  <Paragraphs>122</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PowerPoint Presentation</vt:lpstr>
      <vt:lpstr>Limitations of Large Language Models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CPU vs GPU</vt:lpstr>
      <vt:lpstr>PowerPoint Presentation</vt:lpstr>
      <vt:lpstr>Robodog</vt:lpstr>
      <vt:lpstr>Why Create Robodog</vt:lpstr>
      <vt:lpstr>Knowledge Artifacts</vt:lpstr>
      <vt:lpstr>How Robodog Works</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66</cp:revision>
  <dcterms:created xsi:type="dcterms:W3CDTF">2024-07-10T04:43:25Z</dcterms:created>
  <dcterms:modified xsi:type="dcterms:W3CDTF">2024-07-14T15:42:36Z</dcterms:modified>
</cp:coreProperties>
</file>